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Oswald Medium"/>
      <p:regular r:id="rId30"/>
      <p:bold r:id="rId31"/>
    </p:embeddedFont>
    <p:embeddedFont>
      <p:font typeface="Roboto Thin"/>
      <p:regular r:id="rId32"/>
      <p:bold r:id="rId33"/>
      <p:italic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
      <p:font typeface="Caveat"/>
      <p:regular r:id="rId44"/>
      <p:bold r:id="rId45"/>
    </p:embeddedFont>
    <p:embeddedFont>
      <p:font typeface="Oswald Light"/>
      <p:regular r:id="rId46"/>
      <p:bold r:id="rId47"/>
    </p:embeddedFont>
    <p:embeddedFont>
      <p:font typeface="Roboto Light"/>
      <p:regular r:id="rId48"/>
      <p:bold r:id="rId49"/>
      <p:italic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D40DFC-96D1-4F37-8523-4E15C4230655}">
  <a:tblStyle styleId="{4FD40DFC-96D1-4F37-8523-4E15C42306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Caveat-regular.fntdata"/><Relationship Id="rId43" Type="http://schemas.openxmlformats.org/officeDocument/2006/relationships/font" Target="fonts/RobotoMedium-boldItalic.fntdata"/><Relationship Id="rId46" Type="http://schemas.openxmlformats.org/officeDocument/2006/relationships/font" Target="fonts/OswaldLight-regular.fntdata"/><Relationship Id="rId45" Type="http://schemas.openxmlformats.org/officeDocument/2006/relationships/font" Target="fonts/Cave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Light-regular.fntdata"/><Relationship Id="rId47" Type="http://schemas.openxmlformats.org/officeDocument/2006/relationships/font" Target="fonts/OswaldLight-bold.fntdata"/><Relationship Id="rId49" Type="http://schemas.openxmlformats.org/officeDocument/2006/relationships/font" Target="fonts/Roboto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OswaldMedium-bold.fntdata"/><Relationship Id="rId30" Type="http://schemas.openxmlformats.org/officeDocument/2006/relationships/font" Target="fonts/OswaldMedium-regular.fntdata"/><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Light-boldItalic.fntdata"/><Relationship Id="rId50" Type="http://schemas.openxmlformats.org/officeDocument/2006/relationships/font" Target="fonts/RobotoLight-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198b8b4b8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f198b8b4b8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198b8b4b8_0_3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198b8b4b8_0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f198b8b4b8_0_3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f198b8b4b8_0_3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f198b8b4b8_0_3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f198b8b4b8_0_3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198b8b4b8_0_3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198b8b4b8_0_3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198b8b4b8_0_3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f198b8b4b8_0_3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198b8b4b8_0_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198b8b4b8_0_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198b8b4b8_0_3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198b8b4b8_0_3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198b8b4b8_0_3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198b8b4b8_0_3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198b8b4b8_0_3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f198b8b4b8_0_3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f198b8b4b8_0_3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f198b8b4b8_0_3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198b8b4b8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198b8b4b8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198b8b4b8_0_3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f198b8b4b8_0_3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shutterstock_1433571035.png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198b8b4b8_0_3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f198b8b4b8_0_3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f198b8b4b8_0_3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f198b8b4b8_0_3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198b8b4b8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198b8b4b8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198b8b4b8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198b8b4b8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f198b8b4b8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f198b8b4b8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198b8b4b8_0_3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f198b8b4b8_0_3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198b8b4b8_0_3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f198b8b4b8_0_3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198b8b4b8_0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198b8b4b8_0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198b8b4b8_0_3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198b8b4b8_0_3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4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 Id="rId11" Type="http://schemas.openxmlformats.org/officeDocument/2006/relationships/image" Target="../media/image43.png"/><Relationship Id="rId10" Type="http://schemas.openxmlformats.org/officeDocument/2006/relationships/image" Target="../media/image13.png"/><Relationship Id="rId9"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5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0.png"/><Relationship Id="rId4"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4" name="Google Shape;64;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6" name="Google Shape;66;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 name="Google Shape;71;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 name="Google Shape;77;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9" name="Shape 79"/>
        <p:cNvGrpSpPr/>
        <p:nvPr/>
      </p:nvGrpSpPr>
      <p:grpSpPr>
        <a:xfrm>
          <a:off x="0" y="0"/>
          <a:ext cx="0" cy="0"/>
          <a:chOff x="0" y="0"/>
          <a:chExt cx="0" cy="0"/>
        </a:xfrm>
      </p:grpSpPr>
      <p:sp>
        <p:nvSpPr>
          <p:cNvPr id="80" name="Google Shape;80;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1" name="Google Shape;81;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2" name="Google Shape;8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6" name="Google Shape;86;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6" name="Google Shape;96;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7" name="Google Shape;97;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2" name="Google Shape;102;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3" name="Google Shape;103;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8" name="Google Shape;108;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9" name="Google Shape;10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 name="Google Shape;11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5" name="Google Shape;115;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6" name="Google Shape;116;p23"/>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7" name="Google Shape;11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8"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 name="Google Shape;13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5" name="Google Shape;13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2" name="Google Shape;142;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2" name="Google Shape;162;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 name="Google Shape;165;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 name="Google Shape;166;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0" name="Google Shape;180;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3" name="Shape 183"/>
        <p:cNvGrpSpPr/>
        <p:nvPr/>
      </p:nvGrpSpPr>
      <p:grpSpPr>
        <a:xfrm>
          <a:off x="0" y="0"/>
          <a:ext cx="0" cy="0"/>
          <a:chOff x="0" y="0"/>
          <a:chExt cx="0" cy="0"/>
        </a:xfrm>
      </p:grpSpPr>
      <p:sp>
        <p:nvSpPr>
          <p:cNvPr id="184" name="Google Shape;18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{4FD40DFC-96D1-4F37-8523-4E15C4230655}</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{4FD40DFC-96D1-4F37-8523-4E15C4230655}</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6" name="Google Shape;196;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4" name="Google Shape;204;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5" name="Google Shape;205;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9" name="Google Shape;20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0"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 name="Google Shape;215;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5" name="Google Shape;235;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8"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0" name="Google Shape;24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258" name="Google Shape;258;p35"/>
          <p:cNvPicPr preferRelativeResize="0"/>
          <p:nvPr/>
        </p:nvPicPr>
        <p:blipFill rotWithShape="1">
          <a:blip r:embed="rId3">
            <a:alphaModFix/>
          </a:blip>
          <a:srcRect b="0" l="14312" r="14305" t="0"/>
          <a:stretch/>
        </p:blipFill>
        <p:spPr>
          <a:xfrm>
            <a:off x="3514725" y="770950"/>
            <a:ext cx="2114550" cy="1695450"/>
          </a:xfrm>
          <a:prstGeom prst="rect">
            <a:avLst/>
          </a:prstGeom>
          <a:noFill/>
          <a:ln>
            <a:noFill/>
          </a:ln>
        </p:spPr>
      </p:pic>
      <p:sp>
        <p:nvSpPr>
          <p:cNvPr id="259" name="Google Shape;259;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0" name="Google Shape;260;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Challenge</a:t>
            </a:r>
            <a:endParaRPr sz="3600">
              <a:solidFill>
                <a:srgbClr val="00C8E9"/>
              </a:solidFill>
              <a:latin typeface="Oswald"/>
              <a:ea typeface="Oswald"/>
              <a:cs typeface="Oswald"/>
              <a:sym typeface="Oswald"/>
            </a:endParaRPr>
          </a:p>
        </p:txBody>
      </p:sp>
      <p:sp>
        <p:nvSpPr>
          <p:cNvPr id="261" name="Google Shape;261;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 name="Google Shape;26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 name="Google Shape;269;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0" name="Google Shape;270;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1" name="Google Shape;271;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3"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7" name="Google Shape;2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2" name="Google Shape;292;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3" name="Google Shape;293;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7" name="Google Shape;297;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8" name="Google Shape;298;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0"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 name="Google Shape;30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2"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 name="Google Shape;3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9"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 name="Google Shape;37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1" name="Shape 411"/>
        <p:cNvGrpSpPr/>
        <p:nvPr/>
      </p:nvGrpSpPr>
      <p:grpSpPr>
        <a:xfrm>
          <a:off x="0" y="0"/>
          <a:ext cx="0" cy="0"/>
          <a:chOff x="0" y="0"/>
          <a:chExt cx="0" cy="0"/>
        </a:xfrm>
      </p:grpSpPr>
      <p:sp>
        <p:nvSpPr>
          <p:cNvPr id="412" name="Google Shape;41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 name="Google Shape;41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 name="Google Shape;417;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5" name="Google Shape;425;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0" name="Google Shape;430;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 name="Google Shape;4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 name="Google Shape;44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 name="Google Shape;44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5" name="Google Shape;44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8" name="Google Shape;44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9" name="Shape 449"/>
        <p:cNvGrpSpPr/>
        <p:nvPr/>
      </p:nvGrpSpPr>
      <p:grpSpPr>
        <a:xfrm>
          <a:off x="0" y="0"/>
          <a:ext cx="0" cy="0"/>
          <a:chOff x="0" y="0"/>
          <a:chExt cx="0" cy="0"/>
        </a:xfrm>
      </p:grpSpPr>
      <p:sp>
        <p:nvSpPr>
          <p:cNvPr id="450" name="Google Shape;45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7" name="Google Shape;45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 name="Google Shape;458;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0" name="Google Shape;460;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2" name="Shape 472"/>
        <p:cNvGrpSpPr/>
        <p:nvPr/>
      </p:nvGrpSpPr>
      <p:grpSpPr>
        <a:xfrm>
          <a:off x="0" y="0"/>
          <a:ext cx="0" cy="0"/>
          <a:chOff x="0" y="0"/>
          <a:chExt cx="0" cy="0"/>
        </a:xfrm>
      </p:grpSpPr>
      <p:sp>
        <p:nvSpPr>
          <p:cNvPr id="473" name="Google Shape;47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5" name="Shape 495"/>
        <p:cNvGrpSpPr/>
        <p:nvPr/>
      </p:nvGrpSpPr>
      <p:grpSpPr>
        <a:xfrm>
          <a:off x="0" y="0"/>
          <a:ext cx="0" cy="0"/>
          <a:chOff x="0" y="0"/>
          <a:chExt cx="0" cy="0"/>
        </a:xfrm>
      </p:grpSpPr>
      <p:sp>
        <p:nvSpPr>
          <p:cNvPr id="496" name="Google Shape;49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 name="Google Shape;50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 name="Google Shape;50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8"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1" name="Google Shape;52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2" name="Google Shape;52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5" name="Google Shape;52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5"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7" name="Google Shape;547;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1" name="Google Shape;551;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2" name="Google Shape;55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3"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5" name="Google Shape;555;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7" name="Google Shape;567;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3" name="Google Shape;57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7"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7" name="Google Shape;587;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8" name="Google Shape;5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9"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1" name="Google Shape;59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5" name="Google Shape;595;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6" name="Google Shape;596;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7"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9" name="Google Shape;59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FF0000"/>
                </a:solidFill>
                <a:latin typeface="Oswald"/>
                <a:ea typeface="Oswald"/>
                <a:cs typeface="Oswald"/>
                <a:sym typeface="Oswald"/>
              </a:rPr>
              <a:t>Pro Tip:</a:t>
            </a:r>
            <a:endParaRPr sz="3600">
              <a:solidFill>
                <a:srgbClr val="FF0000"/>
              </a:solidFill>
              <a:latin typeface="Oswald"/>
              <a:ea typeface="Oswald"/>
              <a:cs typeface="Oswald"/>
              <a:sym typeface="Oswald"/>
            </a:endParaRPr>
          </a:p>
        </p:txBody>
      </p:sp>
      <p:cxnSp>
        <p:nvCxnSpPr>
          <p:cNvPr id="602" name="Google Shape;60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pic>
        <p:nvPicPr>
          <p:cNvPr id="603" name="Google Shape;603;p55"/>
          <p:cNvPicPr preferRelativeResize="0"/>
          <p:nvPr/>
        </p:nvPicPr>
        <p:blipFill rotWithShape="1">
          <a:blip r:embed="rId3">
            <a:alphaModFix/>
          </a:blip>
          <a:srcRect b="0" l="0" r="0" t="0"/>
          <a:stretch/>
        </p:blipFill>
        <p:spPr>
          <a:xfrm>
            <a:off x="3528475" y="645950"/>
            <a:ext cx="1934650" cy="1714500"/>
          </a:xfrm>
          <a:prstGeom prst="rect">
            <a:avLst/>
          </a:prstGeom>
          <a:noFill/>
          <a:ln>
            <a:noFill/>
          </a:ln>
        </p:spPr>
      </p:pic>
      <p:sp>
        <p:nvSpPr>
          <p:cNvPr id="604" name="Google Shape;60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5"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7" name="Google Shape;60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0" name="Google Shape;610;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3"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8" name="Google Shape;6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4000"/>
              <a:t>Computational Thinking</a:t>
            </a:r>
            <a:endParaRPr sz="4000"/>
          </a:p>
        </p:txBody>
      </p:sp>
      <p:sp>
        <p:nvSpPr>
          <p:cNvPr id="624" name="Google Shape;624;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67"/>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89" name="Google Shape;689;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Abstraction  </a:t>
            </a:r>
            <a:endParaRPr>
              <a:solidFill>
                <a:schemeClr val="dk1"/>
              </a:solidFill>
            </a:endParaRPr>
          </a:p>
        </p:txBody>
      </p:sp>
      <p:sp>
        <p:nvSpPr>
          <p:cNvPr id="690" name="Google Shape;690;p67"/>
          <p:cNvSpPr txBox="1"/>
          <p:nvPr>
            <p:ph idx="1" type="subTitle"/>
          </p:nvPr>
        </p:nvSpPr>
        <p:spPr>
          <a:xfrm>
            <a:off x="0" y="675975"/>
            <a:ext cx="5325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Once patterns are recognized, we use </a:t>
            </a:r>
            <a:r>
              <a:rPr b="1" lang="en">
                <a:highlight>
                  <a:srgbClr val="FFFF00"/>
                </a:highlight>
              </a:rPr>
              <a:t>abstraction</a:t>
            </a:r>
            <a:r>
              <a:rPr lang="en"/>
              <a:t> to focus on important and relevant information and filter out what </a:t>
            </a:r>
            <a:br>
              <a:rPr lang="en"/>
            </a:br>
            <a:r>
              <a:rPr lang="en"/>
              <a:t>is not needed to solve our problem. </a:t>
            </a:r>
            <a:endParaRPr/>
          </a:p>
        </p:txBody>
      </p:sp>
      <p:sp>
        <p:nvSpPr>
          <p:cNvPr id="691" name="Google Shape;691;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92" name="Google Shape;692;p67"/>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8"/>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an algorithm?</a:t>
            </a:r>
            <a:endParaRPr/>
          </a:p>
        </p:txBody>
      </p:sp>
      <p:sp>
        <p:nvSpPr>
          <p:cNvPr id="698" name="Google Shape;698;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04" name="Google Shape;704;p69"/>
          <p:cNvSpPr txBox="1"/>
          <p:nvPr>
            <p:ph idx="1" type="subTitle"/>
          </p:nvPr>
        </p:nvSpPr>
        <p:spPr>
          <a:xfrm>
            <a:off x="124350" y="1039700"/>
            <a:ext cx="90636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800"/>
              <a:t>After the other steps are </a:t>
            </a:r>
            <a:br>
              <a:rPr lang="en" sz="2800"/>
            </a:br>
            <a:r>
              <a:rPr lang="en" sz="2800"/>
              <a:t>complete, it is time for a plan. </a:t>
            </a:r>
            <a:br>
              <a:rPr lang="en" sz="2800"/>
            </a:br>
            <a:r>
              <a:rPr lang="en" sz="2800"/>
              <a:t>An </a:t>
            </a:r>
            <a:r>
              <a:rPr b="1" lang="en" sz="2800">
                <a:highlight>
                  <a:srgbClr val="FFFF00"/>
                </a:highlight>
              </a:rPr>
              <a:t>algorithm</a:t>
            </a:r>
            <a:r>
              <a:rPr lang="en" sz="2800"/>
              <a:t> is a set of step-by-step instructions that provide a solution to the problem. </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Solve a Puzzle </a:t>
            </a:r>
            <a:endParaRPr/>
          </a:p>
        </p:txBody>
      </p:sp>
      <p:sp>
        <p:nvSpPr>
          <p:cNvPr id="710" name="Google Shape;710;p70"/>
          <p:cNvSpPr/>
          <p:nvPr/>
        </p:nvSpPr>
        <p:spPr>
          <a:xfrm>
            <a:off x="1065151" y="79755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Choose a puzzle </a:t>
            </a:r>
            <a:endParaRPr>
              <a:latin typeface="Roboto"/>
              <a:ea typeface="Roboto"/>
              <a:cs typeface="Roboto"/>
              <a:sym typeface="Roboto"/>
            </a:endParaRPr>
          </a:p>
        </p:txBody>
      </p:sp>
      <p:grpSp>
        <p:nvGrpSpPr>
          <p:cNvPr id="711" name="Google Shape;711;p70"/>
          <p:cNvGrpSpPr/>
          <p:nvPr/>
        </p:nvGrpSpPr>
        <p:grpSpPr>
          <a:xfrm>
            <a:off x="377061" y="797455"/>
            <a:ext cx="596970" cy="373673"/>
            <a:chOff x="457200" y="1466425"/>
            <a:chExt cx="776900" cy="486300"/>
          </a:xfrm>
        </p:grpSpPr>
        <p:sp>
          <p:nvSpPr>
            <p:cNvPr id="712" name="Google Shape;712;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01</a:t>
              </a:r>
              <a:endParaRPr sz="2200">
                <a:latin typeface="Roboto Light"/>
                <a:ea typeface="Roboto Light"/>
                <a:cs typeface="Roboto Light"/>
                <a:sym typeface="Roboto Light"/>
              </a:endParaRPr>
            </a:p>
          </p:txBody>
        </p:sp>
        <p:sp>
          <p:nvSpPr>
            <p:cNvPr id="713" name="Google Shape;713;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14" name="Google Shape;714;p70"/>
          <p:cNvSpPr/>
          <p:nvPr/>
        </p:nvSpPr>
        <p:spPr>
          <a:xfrm>
            <a:off x="1065151" y="125177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Flip all pieces face up</a:t>
            </a:r>
            <a:endParaRPr>
              <a:latin typeface="Roboto"/>
              <a:ea typeface="Roboto"/>
              <a:cs typeface="Roboto"/>
              <a:sym typeface="Roboto"/>
            </a:endParaRPr>
          </a:p>
        </p:txBody>
      </p:sp>
      <p:grpSp>
        <p:nvGrpSpPr>
          <p:cNvPr id="715" name="Google Shape;715;p70"/>
          <p:cNvGrpSpPr/>
          <p:nvPr/>
        </p:nvGrpSpPr>
        <p:grpSpPr>
          <a:xfrm>
            <a:off x="377061" y="1251675"/>
            <a:ext cx="596970" cy="373673"/>
            <a:chOff x="457200" y="1466425"/>
            <a:chExt cx="776900" cy="486300"/>
          </a:xfrm>
        </p:grpSpPr>
        <p:sp>
          <p:nvSpPr>
            <p:cNvPr id="716" name="Google Shape;716;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02</a:t>
              </a:r>
              <a:endParaRPr sz="2200">
                <a:latin typeface="Roboto Light"/>
                <a:ea typeface="Roboto Light"/>
                <a:cs typeface="Roboto Light"/>
                <a:sym typeface="Roboto Light"/>
              </a:endParaRPr>
            </a:p>
          </p:txBody>
        </p:sp>
        <p:sp>
          <p:nvSpPr>
            <p:cNvPr id="717" name="Google Shape;717;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18" name="Google Shape;718;p70"/>
          <p:cNvSpPr/>
          <p:nvPr/>
        </p:nvSpPr>
        <p:spPr>
          <a:xfrm>
            <a:off x="1065151" y="170599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Find all the edge pieces.</a:t>
            </a:r>
            <a:endParaRPr>
              <a:latin typeface="Roboto"/>
              <a:ea typeface="Roboto"/>
              <a:cs typeface="Roboto"/>
              <a:sym typeface="Roboto"/>
            </a:endParaRPr>
          </a:p>
        </p:txBody>
      </p:sp>
      <p:grpSp>
        <p:nvGrpSpPr>
          <p:cNvPr id="719" name="Google Shape;719;p70"/>
          <p:cNvGrpSpPr/>
          <p:nvPr/>
        </p:nvGrpSpPr>
        <p:grpSpPr>
          <a:xfrm>
            <a:off x="377061" y="1705896"/>
            <a:ext cx="596970" cy="373673"/>
            <a:chOff x="457200" y="1466425"/>
            <a:chExt cx="776900" cy="486300"/>
          </a:xfrm>
        </p:grpSpPr>
        <p:sp>
          <p:nvSpPr>
            <p:cNvPr id="720" name="Google Shape;720;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03</a:t>
              </a:r>
              <a:endParaRPr sz="2200">
                <a:latin typeface="Roboto Light"/>
                <a:ea typeface="Roboto Light"/>
                <a:cs typeface="Roboto Light"/>
                <a:sym typeface="Roboto Light"/>
              </a:endParaRPr>
            </a:p>
          </p:txBody>
        </p:sp>
        <p:sp>
          <p:nvSpPr>
            <p:cNvPr id="721" name="Google Shape;721;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22" name="Google Shape;722;p70"/>
          <p:cNvSpPr/>
          <p:nvPr/>
        </p:nvSpPr>
        <p:spPr>
          <a:xfrm>
            <a:off x="1065151" y="216021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edge pieces to create frame.</a:t>
            </a:r>
            <a:endParaRPr>
              <a:latin typeface="Roboto"/>
              <a:ea typeface="Roboto"/>
              <a:cs typeface="Roboto"/>
              <a:sym typeface="Roboto"/>
            </a:endParaRPr>
          </a:p>
        </p:txBody>
      </p:sp>
      <p:grpSp>
        <p:nvGrpSpPr>
          <p:cNvPr id="723" name="Google Shape;723;p70"/>
          <p:cNvGrpSpPr/>
          <p:nvPr/>
        </p:nvGrpSpPr>
        <p:grpSpPr>
          <a:xfrm>
            <a:off x="377061" y="2160117"/>
            <a:ext cx="596970" cy="373673"/>
            <a:chOff x="457200" y="1466425"/>
            <a:chExt cx="776900" cy="486300"/>
          </a:xfrm>
        </p:grpSpPr>
        <p:sp>
          <p:nvSpPr>
            <p:cNvPr id="724" name="Google Shape;724;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04</a:t>
              </a:r>
              <a:endParaRPr sz="2200">
                <a:latin typeface="Roboto Light"/>
                <a:ea typeface="Roboto Light"/>
                <a:cs typeface="Roboto Light"/>
                <a:sym typeface="Roboto Light"/>
              </a:endParaRPr>
            </a:p>
          </p:txBody>
        </p:sp>
        <p:sp>
          <p:nvSpPr>
            <p:cNvPr id="725" name="Google Shape;725;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26" name="Google Shape;726;p70"/>
          <p:cNvSpPr/>
          <p:nvPr/>
        </p:nvSpPr>
        <p:spPr>
          <a:xfrm>
            <a:off x="1065151" y="2614439"/>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Group the remaining pieces by color.</a:t>
            </a:r>
            <a:endParaRPr>
              <a:latin typeface="Roboto"/>
              <a:ea typeface="Roboto"/>
              <a:cs typeface="Roboto"/>
              <a:sym typeface="Roboto"/>
            </a:endParaRPr>
          </a:p>
        </p:txBody>
      </p:sp>
      <p:grpSp>
        <p:nvGrpSpPr>
          <p:cNvPr id="727" name="Google Shape;727;p70"/>
          <p:cNvGrpSpPr/>
          <p:nvPr/>
        </p:nvGrpSpPr>
        <p:grpSpPr>
          <a:xfrm>
            <a:off x="377061" y="2614347"/>
            <a:ext cx="596970" cy="373673"/>
            <a:chOff x="457200" y="1466425"/>
            <a:chExt cx="776900" cy="486300"/>
          </a:xfrm>
        </p:grpSpPr>
        <p:sp>
          <p:nvSpPr>
            <p:cNvPr id="728" name="Google Shape;728;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05</a:t>
              </a:r>
              <a:endParaRPr sz="2200">
                <a:latin typeface="Roboto Light"/>
                <a:ea typeface="Roboto Light"/>
                <a:cs typeface="Roboto Light"/>
                <a:sym typeface="Roboto Light"/>
              </a:endParaRPr>
            </a:p>
          </p:txBody>
        </p:sp>
        <p:sp>
          <p:nvSpPr>
            <p:cNvPr id="729" name="Google Shape;729;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0" name="Google Shape;730;p70"/>
          <p:cNvSpPr/>
          <p:nvPr/>
        </p:nvSpPr>
        <p:spPr>
          <a:xfrm>
            <a:off x="1065151" y="3068697"/>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 each color group, find the special pieces</a:t>
            </a:r>
            <a:endParaRPr>
              <a:latin typeface="Roboto"/>
              <a:ea typeface="Roboto"/>
              <a:cs typeface="Roboto"/>
              <a:sym typeface="Roboto"/>
            </a:endParaRPr>
          </a:p>
        </p:txBody>
      </p:sp>
      <p:grpSp>
        <p:nvGrpSpPr>
          <p:cNvPr id="731" name="Google Shape;731;p70"/>
          <p:cNvGrpSpPr/>
          <p:nvPr/>
        </p:nvGrpSpPr>
        <p:grpSpPr>
          <a:xfrm>
            <a:off x="377061" y="3068606"/>
            <a:ext cx="596970" cy="373673"/>
            <a:chOff x="457200" y="1466425"/>
            <a:chExt cx="776900" cy="486300"/>
          </a:xfrm>
        </p:grpSpPr>
        <p:sp>
          <p:nvSpPr>
            <p:cNvPr id="732" name="Google Shape;732;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06</a:t>
              </a:r>
              <a:endParaRPr sz="2200">
                <a:latin typeface="Roboto Light"/>
                <a:ea typeface="Roboto Light"/>
                <a:cs typeface="Roboto Light"/>
                <a:sym typeface="Roboto Light"/>
              </a:endParaRPr>
            </a:p>
          </p:txBody>
        </p:sp>
        <p:sp>
          <p:nvSpPr>
            <p:cNvPr id="733" name="Google Shape;733;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4" name="Google Shape;734;p70"/>
          <p:cNvSpPr/>
          <p:nvPr/>
        </p:nvSpPr>
        <p:spPr>
          <a:xfrm>
            <a:off x="1065151" y="3523013"/>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Break down the image into small sections</a:t>
            </a:r>
            <a:endParaRPr>
              <a:latin typeface="Roboto"/>
              <a:ea typeface="Roboto"/>
              <a:cs typeface="Roboto"/>
              <a:sym typeface="Roboto"/>
            </a:endParaRPr>
          </a:p>
        </p:txBody>
      </p:sp>
      <p:grpSp>
        <p:nvGrpSpPr>
          <p:cNvPr id="735" name="Google Shape;735;p70"/>
          <p:cNvGrpSpPr/>
          <p:nvPr/>
        </p:nvGrpSpPr>
        <p:grpSpPr>
          <a:xfrm>
            <a:off x="377061" y="3522923"/>
            <a:ext cx="596970" cy="373673"/>
            <a:chOff x="457200" y="1466425"/>
            <a:chExt cx="776900" cy="486300"/>
          </a:xfrm>
        </p:grpSpPr>
        <p:sp>
          <p:nvSpPr>
            <p:cNvPr id="736" name="Google Shape;736;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07</a:t>
              </a:r>
              <a:endParaRPr sz="2200">
                <a:latin typeface="Roboto Light"/>
                <a:ea typeface="Roboto Light"/>
                <a:cs typeface="Roboto Light"/>
                <a:sym typeface="Roboto Light"/>
              </a:endParaRPr>
            </a:p>
          </p:txBody>
        </p:sp>
        <p:sp>
          <p:nvSpPr>
            <p:cNvPr id="737" name="Google Shape;737;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8" name="Google Shape;738;p70"/>
          <p:cNvSpPr/>
          <p:nvPr/>
        </p:nvSpPr>
        <p:spPr>
          <a:xfrm>
            <a:off x="1065151" y="3977242"/>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Work on one section at a time, paying attention to colors and special pieces</a:t>
            </a:r>
            <a:endParaRPr>
              <a:latin typeface="Roboto"/>
              <a:ea typeface="Roboto"/>
              <a:cs typeface="Roboto"/>
              <a:sym typeface="Roboto"/>
            </a:endParaRPr>
          </a:p>
        </p:txBody>
      </p:sp>
      <p:grpSp>
        <p:nvGrpSpPr>
          <p:cNvPr id="739" name="Google Shape;739;p70"/>
          <p:cNvGrpSpPr/>
          <p:nvPr/>
        </p:nvGrpSpPr>
        <p:grpSpPr>
          <a:xfrm>
            <a:off x="377061" y="3977153"/>
            <a:ext cx="596970" cy="373673"/>
            <a:chOff x="457200" y="1466425"/>
            <a:chExt cx="776900" cy="486300"/>
          </a:xfrm>
        </p:grpSpPr>
        <p:sp>
          <p:nvSpPr>
            <p:cNvPr id="740" name="Google Shape;740;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08</a:t>
              </a:r>
              <a:endParaRPr sz="2200">
                <a:latin typeface="Roboto Light"/>
                <a:ea typeface="Roboto Light"/>
                <a:cs typeface="Roboto Light"/>
                <a:sym typeface="Roboto Light"/>
              </a:endParaRPr>
            </a:p>
          </p:txBody>
        </p:sp>
        <p:sp>
          <p:nvSpPr>
            <p:cNvPr id="741" name="Google Shape;741;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42" name="Google Shape;742;p70"/>
          <p:cNvSpPr/>
          <p:nvPr/>
        </p:nvSpPr>
        <p:spPr>
          <a:xfrm>
            <a:off x="1065151" y="4431501"/>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Join completed section inside of frame. </a:t>
            </a:r>
            <a:endParaRPr>
              <a:latin typeface="Roboto"/>
              <a:ea typeface="Roboto"/>
              <a:cs typeface="Roboto"/>
              <a:sym typeface="Roboto"/>
            </a:endParaRPr>
          </a:p>
        </p:txBody>
      </p:sp>
      <p:grpSp>
        <p:nvGrpSpPr>
          <p:cNvPr id="743" name="Google Shape;743;p70"/>
          <p:cNvGrpSpPr/>
          <p:nvPr/>
        </p:nvGrpSpPr>
        <p:grpSpPr>
          <a:xfrm>
            <a:off x="377061" y="4431413"/>
            <a:ext cx="596970" cy="373673"/>
            <a:chOff x="457200" y="1466425"/>
            <a:chExt cx="776900" cy="486300"/>
          </a:xfrm>
        </p:grpSpPr>
        <p:sp>
          <p:nvSpPr>
            <p:cNvPr id="744" name="Google Shape;744;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09</a:t>
              </a:r>
              <a:endParaRPr sz="2200">
                <a:latin typeface="Roboto Light"/>
                <a:ea typeface="Roboto Light"/>
                <a:cs typeface="Roboto Light"/>
                <a:sym typeface="Roboto Light"/>
              </a:endParaRPr>
            </a:p>
          </p:txBody>
        </p:sp>
        <p:sp>
          <p:nvSpPr>
            <p:cNvPr id="745" name="Google Shape;745;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do we apply computational thinking to solve coding challenges? </a:t>
            </a:r>
            <a:endParaRPr/>
          </a:p>
        </p:txBody>
      </p:sp>
      <p:sp>
        <p:nvSpPr>
          <p:cNvPr id="751" name="Google Shape;75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cxnSp>
        <p:nvCxnSpPr>
          <p:cNvPr id="756" name="Google Shape;756;p72"/>
          <p:cNvCxnSpPr/>
          <p:nvPr/>
        </p:nvCxnSpPr>
        <p:spPr>
          <a:xfrm rot="5400000">
            <a:off x="6157501"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7" name="Google Shape;757;p72"/>
          <p:cNvCxnSpPr/>
          <p:nvPr/>
        </p:nvCxnSpPr>
        <p:spPr>
          <a:xfrm rot="5400000">
            <a:off x="1816783"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8" name="Google Shape;758;p72"/>
          <p:cNvCxnSpPr/>
          <p:nvPr/>
        </p:nvCxnSpPr>
        <p:spPr>
          <a:xfrm flipH="1" rot="-5400000">
            <a:off x="2482789"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9" name="Google Shape;759;p72"/>
          <p:cNvCxnSpPr/>
          <p:nvPr/>
        </p:nvCxnSpPr>
        <p:spPr>
          <a:xfrm flipH="1" rot="-5400000">
            <a:off x="6823506"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760" name="Google Shape;76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Our Problem-Solving Tools of the Trade	</a:t>
            </a:r>
            <a:endParaRPr/>
          </a:p>
        </p:txBody>
      </p:sp>
      <p:sp>
        <p:nvSpPr>
          <p:cNvPr id="761" name="Google Shape;761;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2" name="Google Shape;762;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User stories and acceptance criteria help us clarify the scope of the </a:t>
            </a:r>
            <a:br>
              <a:rPr lang="en"/>
            </a:br>
            <a:r>
              <a:rPr lang="en"/>
              <a:t>problem and break it down into manageable parts.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63" name="Google Shape;763;p72"/>
          <p:cNvSpPr/>
          <p:nvPr/>
        </p:nvSpPr>
        <p:spPr>
          <a:xfrm>
            <a:off x="4631118" y="2393859"/>
            <a:ext cx="4069500" cy="1750200"/>
          </a:xfrm>
          <a:prstGeom prst="rect">
            <a:avLst/>
          </a:prstGeom>
          <a:solidFill>
            <a:srgbClr val="F2F5F9"/>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2"/>
          <p:cNvSpPr/>
          <p:nvPr/>
        </p:nvSpPr>
        <p:spPr>
          <a:xfrm>
            <a:off x="290400" y="2393714"/>
            <a:ext cx="4069500" cy="1750200"/>
          </a:xfrm>
          <a:prstGeom prst="rect">
            <a:avLst/>
          </a:prstGeom>
          <a:solidFill>
            <a:srgbClr val="F2F5F9"/>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2"/>
          <p:cNvSpPr/>
          <p:nvPr/>
        </p:nvSpPr>
        <p:spPr>
          <a:xfrm>
            <a:off x="3594727" y="1757100"/>
            <a:ext cx="1686870" cy="314183"/>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766" name="Google Shape;766;p72"/>
          <p:cNvCxnSpPr>
            <a:stCxn id="765" idx="1"/>
            <a:endCxn id="764" idx="0"/>
          </p:cNvCxnSpPr>
          <p:nvPr/>
        </p:nvCxnSpPr>
        <p:spPr>
          <a:xfrm flipH="1">
            <a:off x="2325127" y="1914191"/>
            <a:ext cx="1269600" cy="479400"/>
          </a:xfrm>
          <a:prstGeom prst="bentConnector2">
            <a:avLst/>
          </a:prstGeom>
          <a:noFill/>
          <a:ln cap="flat" cmpd="sng" w="9525">
            <a:solidFill>
              <a:srgbClr val="000000"/>
            </a:solidFill>
            <a:prstDash val="solid"/>
            <a:round/>
            <a:headEnd len="med" w="med" type="none"/>
            <a:tailEnd len="med" w="med" type="stealth"/>
          </a:ln>
        </p:spPr>
      </p:cxnSp>
      <p:cxnSp>
        <p:nvCxnSpPr>
          <p:cNvPr id="767" name="Google Shape;767;p72"/>
          <p:cNvCxnSpPr>
            <a:stCxn id="765" idx="3"/>
            <a:endCxn id="763" idx="0"/>
          </p:cNvCxnSpPr>
          <p:nvPr/>
        </p:nvCxnSpPr>
        <p:spPr>
          <a:xfrm>
            <a:off x="5281597" y="1914191"/>
            <a:ext cx="1384200" cy="479700"/>
          </a:xfrm>
          <a:prstGeom prst="bentConnector2">
            <a:avLst/>
          </a:prstGeom>
          <a:noFill/>
          <a:ln cap="flat" cmpd="sng" w="9525">
            <a:solidFill>
              <a:srgbClr val="000000"/>
            </a:solidFill>
            <a:prstDash val="solid"/>
            <a:round/>
            <a:headEnd len="med" w="med" type="none"/>
            <a:tailEnd len="med" w="med" type="stealth"/>
          </a:ln>
        </p:spPr>
      </p:cxnSp>
      <p:sp>
        <p:nvSpPr>
          <p:cNvPr id="768" name="Google Shape;768;p72"/>
          <p:cNvSpPr/>
          <p:nvPr/>
        </p:nvSpPr>
        <p:spPr>
          <a:xfrm>
            <a:off x="1042188"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69" name="Google Shape;769;p72"/>
          <p:cNvSpPr/>
          <p:nvPr/>
        </p:nvSpPr>
        <p:spPr>
          <a:xfrm>
            <a:off x="2374424"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0" name="Google Shape;770;p72"/>
          <p:cNvSpPr/>
          <p:nvPr/>
        </p:nvSpPr>
        <p:spPr>
          <a:xfrm>
            <a:off x="376142" y="3652198"/>
            <a:ext cx="1882834"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1" name="Google Shape;771;p72"/>
          <p:cNvSpPr/>
          <p:nvPr/>
        </p:nvSpPr>
        <p:spPr>
          <a:xfrm>
            <a:off x="2343294" y="3652198"/>
            <a:ext cx="1936361"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772" name="Google Shape;772;p72"/>
          <p:cNvSpPr/>
          <p:nvPr/>
        </p:nvSpPr>
        <p:spPr>
          <a:xfrm>
            <a:off x="4716860" y="3652198"/>
            <a:ext cx="1882834"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3" name="Google Shape;773;p72"/>
          <p:cNvSpPr/>
          <p:nvPr/>
        </p:nvSpPr>
        <p:spPr>
          <a:xfrm>
            <a:off x="6684011" y="3652198"/>
            <a:ext cx="1936361"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774" name="Google Shape;774;p72"/>
          <p:cNvCxnSpPr/>
          <p:nvPr/>
        </p:nvCxnSpPr>
        <p:spPr>
          <a:xfrm rot="5400000">
            <a:off x="5780600"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775" name="Google Shape;775;p72"/>
          <p:cNvCxnSpPr/>
          <p:nvPr/>
        </p:nvCxnSpPr>
        <p:spPr>
          <a:xfrm flipH="1" rot="-5400000">
            <a:off x="6777650"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776" name="Google Shape;776;p72"/>
          <p:cNvSpPr/>
          <p:nvPr/>
        </p:nvSpPr>
        <p:spPr>
          <a:xfrm>
            <a:off x="5382906"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7" name="Google Shape;777;p72"/>
          <p:cNvSpPr/>
          <p:nvPr/>
        </p:nvSpPr>
        <p:spPr>
          <a:xfrm>
            <a:off x="6715141"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cxnSp>
        <p:nvCxnSpPr>
          <p:cNvPr id="778" name="Google Shape;778;p72"/>
          <p:cNvCxnSpPr/>
          <p:nvPr/>
        </p:nvCxnSpPr>
        <p:spPr>
          <a:xfrm rot="5400000">
            <a:off x="1458224"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779" name="Google Shape;779;p72"/>
          <p:cNvCxnSpPr/>
          <p:nvPr/>
        </p:nvCxnSpPr>
        <p:spPr>
          <a:xfrm flipH="1" rot="-5400000">
            <a:off x="2455274"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780" name="Google Shape;780;p72"/>
          <p:cNvSpPr/>
          <p:nvPr/>
        </p:nvSpPr>
        <p:spPr>
          <a:xfrm>
            <a:off x="1065956" y="2530533"/>
            <a:ext cx="2566077" cy="416616"/>
          </a:xfrm>
          <a:prstGeom prst="flowChartProcess">
            <a:avLst/>
          </a:prstGeom>
          <a:solidFill>
            <a:srgbClr val="1475D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781" name="Google Shape;781;p72"/>
          <p:cNvSpPr/>
          <p:nvPr/>
        </p:nvSpPr>
        <p:spPr>
          <a:xfrm>
            <a:off x="5331579" y="2530533"/>
            <a:ext cx="2566077" cy="416616"/>
          </a:xfrm>
          <a:prstGeom prst="flowChartProcess">
            <a:avLst/>
          </a:prstGeom>
          <a:solidFill>
            <a:srgbClr val="1475D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idx="1" type="subTitle"/>
          </p:nvPr>
        </p:nvSpPr>
        <p:spPr>
          <a:xfrm>
            <a:off x="135750" y="1039700"/>
            <a:ext cx="90522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800"/>
              <a:t>A </a:t>
            </a:r>
            <a:r>
              <a:rPr b="1" lang="en" sz="2800">
                <a:highlight>
                  <a:srgbClr val="FFFF00"/>
                </a:highlight>
              </a:rPr>
              <a:t>user story</a:t>
            </a:r>
            <a:r>
              <a:rPr lang="en" sz="2800"/>
              <a:t> helps us identify the end goal and communicate how the solution will meet that goal. </a:t>
            </a:r>
            <a:endParaRPr sz="2800"/>
          </a:p>
        </p:txBody>
      </p:sp>
      <p:sp>
        <p:nvSpPr>
          <p:cNvPr id="787" name="Google Shape;787;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p:nvPr/>
        </p:nvSpPr>
        <p:spPr>
          <a:xfrm>
            <a:off x="284000" y="1100700"/>
            <a:ext cx="8040300" cy="19686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user story follows a specific format: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As a </a:t>
            </a:r>
            <a:r>
              <a:rPr b="1" lang="en" sz="3200">
                <a:solidFill>
                  <a:schemeClr val="dk1"/>
                </a:solidFill>
                <a:highlight>
                  <a:srgbClr val="FF992D"/>
                </a:highlight>
              </a:rPr>
              <a:t>[user]</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I want to </a:t>
            </a:r>
            <a:r>
              <a:rPr b="1" lang="en" sz="3200">
                <a:solidFill>
                  <a:schemeClr val="dk1"/>
                </a:solidFill>
                <a:highlight>
                  <a:srgbClr val="FECF48"/>
                </a:highlight>
              </a:rPr>
              <a:t>[do something]</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3200">
                <a:solidFill>
                  <a:schemeClr val="dk1"/>
                </a:solidFill>
                <a:latin typeface="Roboto Light"/>
                <a:ea typeface="Roboto Light"/>
                <a:cs typeface="Roboto Light"/>
                <a:sym typeface="Roboto Light"/>
              </a:rPr>
              <a:t>so that I can </a:t>
            </a:r>
            <a:r>
              <a:rPr b="1" lang="en" sz="3200">
                <a:solidFill>
                  <a:schemeClr val="dk1"/>
                </a:solidFill>
                <a:highlight>
                  <a:srgbClr val="9EE244"/>
                </a:highlight>
              </a:rPr>
              <a:t>[realize a reward]</a:t>
            </a:r>
            <a:r>
              <a:rPr lang="en" sz="3200">
                <a:solidFill>
                  <a:schemeClr val="dk1"/>
                </a:solidFill>
                <a:latin typeface="Roboto Light"/>
                <a:ea typeface="Roboto Light"/>
                <a:cs typeface="Roboto Light"/>
                <a:sym typeface="Roboto Light"/>
              </a:rPr>
              <a:t>.</a:t>
            </a:r>
            <a:endParaRPr sz="1600"/>
          </a:p>
        </p:txBody>
      </p:sp>
      <p:sp>
        <p:nvSpPr>
          <p:cNvPr id="794" name="Google Shape;794;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5" name="Google Shape;79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Identifying Goals and Rewards: User Stories	</a:t>
            </a:r>
            <a:endParaRPr/>
          </a:p>
        </p:txBody>
      </p:sp>
      <p:sp>
        <p:nvSpPr>
          <p:cNvPr id="796" name="Google Shape;796;p74"/>
          <p:cNvSpPr/>
          <p:nvPr/>
        </p:nvSpPr>
        <p:spPr>
          <a:xfrm>
            <a:off x="6394975" y="1248738"/>
            <a:ext cx="1672500" cy="16725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74"/>
          <p:cNvPicPr preferRelativeResize="0"/>
          <p:nvPr/>
        </p:nvPicPr>
        <p:blipFill>
          <a:blip r:embed="rId3">
            <a:alphaModFix/>
          </a:blip>
          <a:stretch>
            <a:fillRect/>
          </a:stretch>
        </p:blipFill>
        <p:spPr>
          <a:xfrm>
            <a:off x="6481069" y="1334839"/>
            <a:ext cx="1500156" cy="1500152"/>
          </a:xfrm>
          <a:prstGeom prst="rect">
            <a:avLst/>
          </a:prstGeom>
          <a:noFill/>
          <a:ln>
            <a:noFill/>
          </a:ln>
        </p:spPr>
      </p:pic>
      <p:graphicFrame>
        <p:nvGraphicFramePr>
          <p:cNvPr id="798" name="Google Shape;798;p74"/>
          <p:cNvGraphicFramePr/>
          <p:nvPr/>
        </p:nvGraphicFramePr>
        <p:xfrm>
          <a:off x="341025" y="3266465"/>
          <a:ext cx="3000000" cy="3000000"/>
        </p:xfrm>
        <a:graphic>
          <a:graphicData uri="http://schemas.openxmlformats.org/drawingml/2006/table">
            <a:tbl>
              <a:tblPr>
                <a:noFill/>
                <a:tableStyleId>{4FD40DFC-96D1-4F37-8523-4E15C4230655}</a:tableStyleId>
              </a:tblPr>
              <a:tblGrid>
                <a:gridCol w="2099275"/>
                <a:gridCol w="5884000"/>
              </a:tblGrid>
              <a:tr h="500050">
                <a:tc>
                  <a:txBody>
                    <a:bodyPr/>
                    <a:lstStyle/>
                    <a:p>
                      <a:pPr indent="0" lvl="0" marL="0" rtl="0" algn="r">
                        <a:spcBef>
                          <a:spcPts val="0"/>
                        </a:spcBef>
                        <a:spcAft>
                          <a:spcPts val="0"/>
                        </a:spcAft>
                        <a:buNone/>
                      </a:pPr>
                      <a:r>
                        <a:rPr b="1" lang="en" sz="1700">
                          <a:latin typeface="Roboto"/>
                          <a:ea typeface="Roboto"/>
                          <a:cs typeface="Roboto"/>
                          <a:sym typeface="Roboto"/>
                        </a:rPr>
                        <a:t>[user]</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700">
                          <a:latin typeface="Roboto"/>
                          <a:ea typeface="Roboto"/>
                          <a:cs typeface="Roboto"/>
                          <a:sym typeface="Roboto"/>
                        </a:rPr>
                        <a:t>T</a:t>
                      </a:r>
                      <a:r>
                        <a:rPr lang="en" sz="1700">
                          <a:latin typeface="Roboto"/>
                          <a:ea typeface="Roboto"/>
                          <a:cs typeface="Roboto"/>
                          <a:sym typeface="Roboto"/>
                        </a:rPr>
                        <a:t>he end user or customer.</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500050">
                <a:tc>
                  <a:txBody>
                    <a:bodyPr/>
                    <a:lstStyle/>
                    <a:p>
                      <a:pPr indent="0" lvl="0" marL="0" rtl="0" algn="r">
                        <a:spcBef>
                          <a:spcPts val="0"/>
                        </a:spcBef>
                        <a:spcAft>
                          <a:spcPts val="0"/>
                        </a:spcAft>
                        <a:buNone/>
                      </a:pPr>
                      <a:r>
                        <a:rPr b="1" lang="en" sz="1700">
                          <a:latin typeface="Roboto"/>
                          <a:ea typeface="Roboto"/>
                          <a:cs typeface="Roboto"/>
                          <a:sym typeface="Roboto"/>
                        </a:rPr>
                        <a:t>[do something]</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700">
                          <a:latin typeface="Roboto"/>
                          <a:ea typeface="Roboto"/>
                          <a:cs typeface="Roboto"/>
                          <a:sym typeface="Roboto"/>
                        </a:rPr>
                        <a:t>I</a:t>
                      </a:r>
                      <a:r>
                        <a:rPr lang="en" sz="1700">
                          <a:latin typeface="Roboto"/>
                          <a:ea typeface="Roboto"/>
                          <a:cs typeface="Roboto"/>
                          <a:sym typeface="Roboto"/>
                        </a:rPr>
                        <a:t>dentifies the goal the solution must address. </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00050">
                <a:tc>
                  <a:txBody>
                    <a:bodyPr/>
                    <a:lstStyle/>
                    <a:p>
                      <a:pPr indent="0" lvl="0" marL="0" rtl="0" algn="r">
                        <a:spcBef>
                          <a:spcPts val="0"/>
                        </a:spcBef>
                        <a:spcAft>
                          <a:spcPts val="0"/>
                        </a:spcAft>
                        <a:buNone/>
                      </a:pPr>
                      <a:r>
                        <a:rPr b="1" lang="en" sz="1700">
                          <a:latin typeface="Roboto"/>
                          <a:ea typeface="Roboto"/>
                          <a:cs typeface="Roboto"/>
                          <a:sym typeface="Roboto"/>
                        </a:rPr>
                        <a:t>[realize a reward]</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sz="1700">
                          <a:latin typeface="Roboto"/>
                          <a:ea typeface="Roboto"/>
                          <a:cs typeface="Roboto"/>
                          <a:sym typeface="Roboto"/>
                        </a:rPr>
                        <a:t>D</a:t>
                      </a:r>
                      <a:r>
                        <a:rPr lang="en" sz="1700">
                          <a:latin typeface="Roboto"/>
                          <a:ea typeface="Roboto"/>
                          <a:cs typeface="Roboto"/>
                          <a:sym typeface="Roboto"/>
                        </a:rPr>
                        <a:t>escribes when the goal is met.</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5"/>
          <p:cNvSpPr txBox="1"/>
          <p:nvPr>
            <p:ph idx="1" type="subTitle"/>
          </p:nvPr>
        </p:nvSpPr>
        <p:spPr>
          <a:xfrm>
            <a:off x="112950" y="1039700"/>
            <a:ext cx="90750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700">
                <a:solidFill>
                  <a:schemeClr val="dk1"/>
                </a:solidFill>
                <a:highlight>
                  <a:srgbClr val="FFFF00"/>
                </a:highlight>
              </a:rPr>
              <a:t>Acceptance criteria</a:t>
            </a:r>
            <a:r>
              <a:rPr b="1" lang="en" sz="2700">
                <a:solidFill>
                  <a:schemeClr val="dk1"/>
                </a:solidFill>
              </a:rPr>
              <a:t> </a:t>
            </a:r>
            <a:r>
              <a:rPr lang="en" sz="2700">
                <a:solidFill>
                  <a:schemeClr val="dk1"/>
                </a:solidFill>
              </a:rPr>
              <a:t>provide the conditions that must be met for the goal to be accomplished and the solution accepted by the user. </a:t>
            </a:r>
            <a:endParaRPr sz="2900"/>
          </a:p>
        </p:txBody>
      </p:sp>
      <p:sp>
        <p:nvSpPr>
          <p:cNvPr id="804" name="Google Shape;804;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Acceptance criteria define what specific tasks or functions must be done to solve the problem presented in the user story and have a clear pass or fail result. </a:t>
            </a:r>
            <a:br>
              <a:rPr lang="en"/>
            </a:br>
            <a:r>
              <a:rPr lang="en"/>
              <a:t>All criteria must pass for the solution to be accepted.</a:t>
            </a:r>
            <a:endParaRPr/>
          </a:p>
        </p:txBody>
      </p:sp>
      <p:sp>
        <p:nvSpPr>
          <p:cNvPr id="810" name="Google Shape;810;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1" name="Google Shape;81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Getting Specific: Acceptance Criteria	</a:t>
            </a:r>
            <a:endParaRPr>
              <a:solidFill>
                <a:schemeClr val="dk1"/>
              </a:solidFill>
            </a:endParaRPr>
          </a:p>
          <a:p>
            <a:pPr indent="0" lvl="0" marL="0" rtl="0" algn="l">
              <a:spcBef>
                <a:spcPts val="0"/>
              </a:spcBef>
              <a:spcAft>
                <a:spcPts val="0"/>
              </a:spcAft>
              <a:buNone/>
            </a:pPr>
            <a:r>
              <a:t/>
            </a:r>
            <a:endParaRPr/>
          </a:p>
        </p:txBody>
      </p:sp>
      <p:sp>
        <p:nvSpPr>
          <p:cNvPr id="812" name="Google Shape;812;p76"/>
          <p:cNvSpPr/>
          <p:nvPr/>
        </p:nvSpPr>
        <p:spPr>
          <a:xfrm>
            <a:off x="4631118" y="2393859"/>
            <a:ext cx="4069500" cy="17502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290400" y="2393714"/>
            <a:ext cx="4069500" cy="17502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6"/>
          <p:cNvSpPr/>
          <p:nvPr/>
        </p:nvSpPr>
        <p:spPr>
          <a:xfrm>
            <a:off x="3594727" y="1757100"/>
            <a:ext cx="1686870" cy="314183"/>
          </a:xfrm>
          <a:prstGeom prst="flowChartProcess">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815" name="Google Shape;815;p76"/>
          <p:cNvCxnSpPr>
            <a:stCxn id="814" idx="1"/>
            <a:endCxn id="813" idx="0"/>
          </p:cNvCxnSpPr>
          <p:nvPr/>
        </p:nvCxnSpPr>
        <p:spPr>
          <a:xfrm flipH="1">
            <a:off x="2325127" y="1914191"/>
            <a:ext cx="1269600" cy="479400"/>
          </a:xfrm>
          <a:prstGeom prst="bentConnector2">
            <a:avLst/>
          </a:prstGeom>
          <a:noFill/>
          <a:ln cap="flat" cmpd="sng" w="9525">
            <a:solidFill>
              <a:srgbClr val="000000"/>
            </a:solidFill>
            <a:prstDash val="solid"/>
            <a:round/>
            <a:headEnd len="med" w="med" type="none"/>
            <a:tailEnd len="med" w="med" type="stealth"/>
          </a:ln>
        </p:spPr>
      </p:cxnSp>
      <p:cxnSp>
        <p:nvCxnSpPr>
          <p:cNvPr id="816" name="Google Shape;816;p76"/>
          <p:cNvCxnSpPr>
            <a:stCxn id="814" idx="3"/>
            <a:endCxn id="812" idx="0"/>
          </p:cNvCxnSpPr>
          <p:nvPr/>
        </p:nvCxnSpPr>
        <p:spPr>
          <a:xfrm>
            <a:off x="5281597" y="1914191"/>
            <a:ext cx="1384200" cy="479700"/>
          </a:xfrm>
          <a:prstGeom prst="bentConnector2">
            <a:avLst/>
          </a:prstGeom>
          <a:noFill/>
          <a:ln cap="flat" cmpd="sng" w="9525">
            <a:solidFill>
              <a:srgbClr val="000000"/>
            </a:solidFill>
            <a:prstDash val="solid"/>
            <a:round/>
            <a:headEnd len="med" w="med" type="none"/>
            <a:tailEnd len="med" w="med" type="stealth"/>
          </a:ln>
        </p:spPr>
      </p:cxnSp>
      <p:sp>
        <p:nvSpPr>
          <p:cNvPr id="817" name="Google Shape;817;p76"/>
          <p:cNvSpPr/>
          <p:nvPr/>
        </p:nvSpPr>
        <p:spPr>
          <a:xfrm>
            <a:off x="1042188"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18" name="Google Shape;818;p76"/>
          <p:cNvSpPr/>
          <p:nvPr/>
        </p:nvSpPr>
        <p:spPr>
          <a:xfrm>
            <a:off x="2374424"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19" name="Google Shape;819;p76"/>
          <p:cNvCxnSpPr/>
          <p:nvPr/>
        </p:nvCxnSpPr>
        <p:spPr>
          <a:xfrm rot="5400000">
            <a:off x="1816783"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820" name="Google Shape;820;p76"/>
          <p:cNvCxnSpPr/>
          <p:nvPr/>
        </p:nvCxnSpPr>
        <p:spPr>
          <a:xfrm flipH="1" rot="-5400000">
            <a:off x="2482789"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821" name="Google Shape;821;p76"/>
          <p:cNvSpPr/>
          <p:nvPr/>
        </p:nvSpPr>
        <p:spPr>
          <a:xfrm>
            <a:off x="376142" y="3652198"/>
            <a:ext cx="1882834"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2" name="Google Shape;822;p76"/>
          <p:cNvSpPr/>
          <p:nvPr/>
        </p:nvSpPr>
        <p:spPr>
          <a:xfrm>
            <a:off x="1065956" y="2530533"/>
            <a:ext cx="2566077" cy="416616"/>
          </a:xfrm>
          <a:prstGeom prst="flowChartProcess">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823" name="Google Shape;823;p76"/>
          <p:cNvSpPr/>
          <p:nvPr/>
        </p:nvSpPr>
        <p:spPr>
          <a:xfrm>
            <a:off x="2343294" y="3652198"/>
            <a:ext cx="1936361"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824" name="Google Shape;824;p76"/>
          <p:cNvSpPr/>
          <p:nvPr/>
        </p:nvSpPr>
        <p:spPr>
          <a:xfrm>
            <a:off x="4716860" y="3652198"/>
            <a:ext cx="1882834"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5" name="Google Shape;825;p76"/>
          <p:cNvSpPr/>
          <p:nvPr/>
        </p:nvSpPr>
        <p:spPr>
          <a:xfrm>
            <a:off x="6684011" y="3652198"/>
            <a:ext cx="1936361"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826" name="Google Shape;826;p76"/>
          <p:cNvCxnSpPr/>
          <p:nvPr/>
        </p:nvCxnSpPr>
        <p:spPr>
          <a:xfrm rot="5400000">
            <a:off x="5780600"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827" name="Google Shape;827;p76"/>
          <p:cNvCxnSpPr/>
          <p:nvPr/>
        </p:nvCxnSpPr>
        <p:spPr>
          <a:xfrm flipH="1" rot="-5400000">
            <a:off x="6777650"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828" name="Google Shape;828;p76"/>
          <p:cNvSpPr/>
          <p:nvPr/>
        </p:nvSpPr>
        <p:spPr>
          <a:xfrm>
            <a:off x="5331579" y="2530533"/>
            <a:ext cx="2566077" cy="416616"/>
          </a:xfrm>
          <a:prstGeom prst="flowChartProcess">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cxnSp>
        <p:nvCxnSpPr>
          <p:cNvPr id="829" name="Google Shape;829;p76"/>
          <p:cNvCxnSpPr/>
          <p:nvPr/>
        </p:nvCxnSpPr>
        <p:spPr>
          <a:xfrm rot="5400000">
            <a:off x="6157501"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830" name="Google Shape;830;p76"/>
          <p:cNvCxnSpPr/>
          <p:nvPr/>
        </p:nvCxnSpPr>
        <p:spPr>
          <a:xfrm flipH="1" rot="-5400000">
            <a:off x="6823506"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831" name="Google Shape;831;p76"/>
          <p:cNvSpPr/>
          <p:nvPr/>
        </p:nvSpPr>
        <p:spPr>
          <a:xfrm>
            <a:off x="5382906"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32" name="Google Shape;832;p76"/>
          <p:cNvSpPr/>
          <p:nvPr/>
        </p:nvSpPr>
        <p:spPr>
          <a:xfrm>
            <a:off x="6715141"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33" name="Google Shape;833;p76"/>
          <p:cNvCxnSpPr/>
          <p:nvPr/>
        </p:nvCxnSpPr>
        <p:spPr>
          <a:xfrm rot="5400000">
            <a:off x="1458224"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834" name="Google Shape;834;p76"/>
          <p:cNvCxnSpPr/>
          <p:nvPr/>
        </p:nvCxnSpPr>
        <p:spPr>
          <a:xfrm flipH="1" rot="-5400000">
            <a:off x="2455274"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computational thinking?</a:t>
            </a:r>
            <a:endParaRPr/>
          </a:p>
        </p:txBody>
      </p:sp>
      <p:sp>
        <p:nvSpPr>
          <p:cNvPr id="630" name="Google Shape;630;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8" name="Shape 838"/>
        <p:cNvGrpSpPr/>
        <p:nvPr/>
      </p:nvGrpSpPr>
      <p:grpSpPr>
        <a:xfrm>
          <a:off x="0" y="0"/>
          <a:ext cx="0" cy="0"/>
          <a:chOff x="0" y="0"/>
          <a:chExt cx="0" cy="0"/>
        </a:xfrm>
      </p:grpSpPr>
      <p:sp>
        <p:nvSpPr>
          <p:cNvPr id="839" name="Google Shape;839;p77"/>
          <p:cNvSpPr/>
          <p:nvPr/>
        </p:nvSpPr>
        <p:spPr>
          <a:xfrm>
            <a:off x="4829900" y="768250"/>
            <a:ext cx="3684900" cy="3986100"/>
          </a:xfrm>
          <a:prstGeom prst="rect">
            <a:avLst/>
          </a:prstGeom>
          <a:solidFill>
            <a:srgbClr val="04346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Getting Specific: Acceptance Criteria	</a:t>
            </a:r>
            <a:endParaRPr/>
          </a:p>
        </p:txBody>
      </p:sp>
      <p:sp>
        <p:nvSpPr>
          <p:cNvPr id="841" name="Google Shape;841;p77"/>
          <p:cNvSpPr txBox="1"/>
          <p:nvPr>
            <p:ph idx="1" type="subTitle"/>
          </p:nvPr>
        </p:nvSpPr>
        <p:spPr>
          <a:xfrm>
            <a:off x="0" y="675975"/>
            <a:ext cx="4583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highlight>
                  <a:srgbClr val="FFFF00"/>
                </a:highlight>
              </a:rPr>
              <a:t>For example:</a:t>
            </a:r>
            <a:r>
              <a:rPr lang="en"/>
              <a:t> It’s done when there is a contact form that includes a text box for a visitor’s name and email.</a:t>
            </a:r>
            <a:endParaRPr/>
          </a:p>
        </p:txBody>
      </p:sp>
      <p:sp>
        <p:nvSpPr>
          <p:cNvPr id="842" name="Google Shape;842;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43" name="Google Shape;843;p77"/>
          <p:cNvPicPr preferRelativeResize="0"/>
          <p:nvPr/>
        </p:nvPicPr>
        <p:blipFill>
          <a:blip r:embed="rId3">
            <a:alphaModFix/>
          </a:blip>
          <a:stretch>
            <a:fillRect/>
          </a:stretch>
        </p:blipFill>
        <p:spPr>
          <a:xfrm>
            <a:off x="4968139" y="913917"/>
            <a:ext cx="3408465" cy="37120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8"/>
          <p:cNvSpPr txBox="1"/>
          <p:nvPr>
            <p:ph type="title"/>
          </p:nvPr>
        </p:nvSpPr>
        <p:spPr>
          <a:xfrm>
            <a:off x="25" y="274800"/>
            <a:ext cx="8391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sz="3200"/>
              <a:t>The solution is a set of step-by-step instructions that address each of </a:t>
            </a:r>
            <a:endParaRPr sz="3200"/>
          </a:p>
          <a:p>
            <a:pPr indent="0" lvl="0" marL="0" rtl="0" algn="l">
              <a:spcBef>
                <a:spcPts val="0"/>
              </a:spcBef>
              <a:spcAft>
                <a:spcPts val="0"/>
              </a:spcAft>
              <a:buNone/>
            </a:pPr>
            <a:r>
              <a:rPr lang="en" sz="3200"/>
              <a:t>the acceptance criteria and clearly meet the user’s goal and reward as described in the user story. </a:t>
            </a:r>
            <a:endParaRPr sz="3200"/>
          </a:p>
        </p:txBody>
      </p:sp>
      <p:sp>
        <p:nvSpPr>
          <p:cNvPr id="849" name="Google Shape;849;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55" name="Google Shape;855;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36" name="Google Shape;636;p6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3000">
                <a:highlight>
                  <a:srgbClr val="FFFF00"/>
                </a:highlight>
              </a:rPr>
              <a:t>Computational thinking</a:t>
            </a:r>
            <a:r>
              <a:rPr lang="en" sz="3000"/>
              <a:t> is a </a:t>
            </a:r>
            <a:br>
              <a:rPr lang="en" sz="3000"/>
            </a:br>
            <a:r>
              <a:rPr lang="en" sz="3000"/>
              <a:t>way of logically breaking down </a:t>
            </a:r>
            <a:br>
              <a:rPr lang="en" sz="3000"/>
            </a:br>
            <a:r>
              <a:rPr lang="en" sz="3000"/>
              <a:t>a problem so that we can develop a step-by-step solution.</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Key principles of computational thinking include the following: </a:t>
            </a:r>
            <a:endParaRPr/>
          </a:p>
        </p:txBody>
      </p:sp>
      <p:sp>
        <p:nvSpPr>
          <p:cNvPr id="642" name="Google Shape;642;p6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3" name="Google Shape;643;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Computational Thinking 	</a:t>
            </a:r>
            <a:endParaRPr/>
          </a:p>
        </p:txBody>
      </p:sp>
      <p:sp>
        <p:nvSpPr>
          <p:cNvPr id="644" name="Google Shape;644;p61"/>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Decomposition</a:t>
            </a:r>
            <a:endParaRPr sz="1800"/>
          </a:p>
        </p:txBody>
      </p:sp>
      <p:sp>
        <p:nvSpPr>
          <p:cNvPr id="645" name="Google Shape;645;p61"/>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Pattern recognition</a:t>
            </a:r>
            <a:endParaRPr sz="1800"/>
          </a:p>
        </p:txBody>
      </p:sp>
      <p:sp>
        <p:nvSpPr>
          <p:cNvPr id="646" name="Google Shape;646;p61"/>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Abstraction</a:t>
            </a:r>
            <a:endParaRPr sz="1800"/>
          </a:p>
        </p:txBody>
      </p:sp>
      <p:sp>
        <p:nvSpPr>
          <p:cNvPr id="647" name="Google Shape;647;p61"/>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Algorithms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decomposition?</a:t>
            </a:r>
            <a:endParaRPr/>
          </a:p>
        </p:txBody>
      </p:sp>
      <p:sp>
        <p:nvSpPr>
          <p:cNvPr id="653" name="Google Shape;653;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63"/>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59" name="Google Shape;65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Decomposition</a:t>
            </a:r>
            <a:endParaRPr/>
          </a:p>
        </p:txBody>
      </p:sp>
      <p:sp>
        <p:nvSpPr>
          <p:cNvPr id="660" name="Google Shape;660;p63"/>
          <p:cNvSpPr txBox="1"/>
          <p:nvPr>
            <p:ph idx="1" type="subTitle"/>
          </p:nvPr>
        </p:nvSpPr>
        <p:spPr>
          <a:xfrm>
            <a:off x="0" y="675975"/>
            <a:ext cx="5061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a:t>
            </a:r>
            <a:r>
              <a:rPr b="1" lang="en">
                <a:highlight>
                  <a:srgbClr val="FFFF00"/>
                </a:highlight>
              </a:rPr>
              <a:t>decomposition</a:t>
            </a:r>
            <a:r>
              <a:rPr lang="en"/>
              <a:t> to break </a:t>
            </a:r>
            <a:br>
              <a:rPr lang="en"/>
            </a:br>
            <a:r>
              <a:rPr lang="en"/>
              <a:t>down a problem down into smaller, </a:t>
            </a:r>
            <a:br>
              <a:rPr lang="en"/>
            </a:br>
            <a:r>
              <a:rPr lang="en"/>
              <a:t>more manageable parts.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1" name="Google Shape;66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62" name="Google Shape;662;p63"/>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4"/>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pattern recognition?</a:t>
            </a:r>
            <a:endParaRPr/>
          </a:p>
        </p:txBody>
      </p:sp>
      <p:sp>
        <p:nvSpPr>
          <p:cNvPr id="668" name="Google Shape;668;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65"/>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74" name="Google Shape;674;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Pattern recognition </a:t>
            </a:r>
            <a:endParaRPr>
              <a:solidFill>
                <a:schemeClr val="dk1"/>
              </a:solidFill>
            </a:endParaRPr>
          </a:p>
        </p:txBody>
      </p:sp>
      <p:sp>
        <p:nvSpPr>
          <p:cNvPr id="675" name="Google Shape;675;p65"/>
          <p:cNvSpPr txBox="1"/>
          <p:nvPr>
            <p:ph idx="1" type="subTitle"/>
          </p:nvPr>
        </p:nvSpPr>
        <p:spPr>
          <a:xfrm>
            <a:off x="0" y="675975"/>
            <a:ext cx="5325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Once a problem is broken down, we use </a:t>
            </a:r>
            <a:r>
              <a:rPr b="1" lang="en">
                <a:highlight>
                  <a:srgbClr val="FFFF00"/>
                </a:highlight>
              </a:rPr>
              <a:t>pattern recognition</a:t>
            </a:r>
            <a:r>
              <a:rPr lang="en"/>
              <a:t> to find similarities and patterns among the smaller parts. This helps us solve the problem more efficiently.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6" name="Google Shape;676;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77" name="Google Shape;677;p65"/>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6"/>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abstraction?</a:t>
            </a:r>
            <a:endParaRPr/>
          </a:p>
        </p:txBody>
      </p:sp>
      <p:sp>
        <p:nvSpPr>
          <p:cNvPr id="683" name="Google Shape;683;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